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Roboto Bold" charset="1" panose="02000000000000000000"/>
      <p:regular r:id="rId11"/>
    </p:embeddedFont>
    <p:embeddedFont>
      <p:font typeface="Source Sans Pro Bold" charset="1" panose="020B0703030403020204"/>
      <p:regular r:id="rId12"/>
    </p:embeddedFont>
    <p:embeddedFont>
      <p:font typeface="Source Sans Pro" charset="1" panose="020B0503030403020204"/>
      <p:regular r:id="rId13"/>
    </p:embeddedFont>
    <p:embeddedFont>
      <p:font typeface="Open Sans Bold" charset="1" panose="020B0806030504020204"/>
      <p:regular r:id="rId14"/>
    </p:embeddedFont>
    <p:embeddedFont>
      <p:font typeface="Roboto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15" Target="../media/image14.jpeg" Type="http://schemas.openxmlformats.org/officeDocument/2006/relationships/image"/><Relationship Id="rId16" Target="../media/image15.jpe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612" y="345969"/>
            <a:ext cx="502555" cy="476158"/>
          </a:xfrm>
          <a:custGeom>
            <a:avLst/>
            <a:gdLst/>
            <a:ahLst/>
            <a:cxnLst/>
            <a:rect r="r" b="b" t="t" l="l"/>
            <a:pathLst>
              <a:path h="476158" w="502555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95796" y="180461"/>
            <a:ext cx="9696408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ReFeed Project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4710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Aisha Essam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81950" y="8349310"/>
            <a:ext cx="2300110" cy="6251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928510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Habiba Amr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4678" y="8349310"/>
            <a:ext cx="2300110" cy="62510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295796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Alaa Abdeen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73036" y="8330323"/>
            <a:ext cx="2300110" cy="62510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53980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Mohamed Rezk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3980" y="8033593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manager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1219" y="8349310"/>
            <a:ext cx="2300110" cy="62510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189594" y="1345171"/>
            <a:ext cx="15908812" cy="5924175"/>
            <a:chOff x="0" y="0"/>
            <a:chExt cx="21211750" cy="7898900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8764627" y="0"/>
              <a:ext cx="3668091" cy="7898900"/>
              <a:chOff x="0" y="0"/>
              <a:chExt cx="2948813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948813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948813">
                    <a:moveTo>
                      <a:pt x="2948813" y="1474470"/>
                    </a:moveTo>
                    <a:lnTo>
                      <a:pt x="2948813" y="4875530"/>
                    </a:lnTo>
                    <a:cubicBezTo>
                      <a:pt x="2948813" y="5689854"/>
                      <a:pt x="2288667" y="6350000"/>
                      <a:pt x="1474343" y="6350000"/>
                    </a:cubicBezTo>
                    <a:lnTo>
                      <a:pt x="1474343" y="6350000"/>
                    </a:lnTo>
                    <a:cubicBezTo>
                      <a:pt x="660146" y="6350000"/>
                      <a:pt x="0" y="5689854"/>
                      <a:pt x="0" y="4875530"/>
                    </a:cubicBezTo>
                    <a:lnTo>
                      <a:pt x="0" y="1474470"/>
                    </a:lnTo>
                    <a:cubicBezTo>
                      <a:pt x="0" y="660146"/>
                      <a:pt x="660146" y="0"/>
                      <a:pt x="1474470" y="0"/>
                    </a:cubicBezTo>
                    <a:lnTo>
                      <a:pt x="1474470" y="0"/>
                    </a:lnTo>
                    <a:cubicBezTo>
                      <a:pt x="2288667" y="0"/>
                      <a:pt x="2948813" y="660146"/>
                      <a:pt x="2948813" y="147447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-21802" t="0" r="-21802" b="0"/>
                </a:stretch>
              </a:blipFill>
            </p:spPr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3156618" y="0"/>
              <a:ext cx="3668091" cy="7898900"/>
              <a:chOff x="0" y="0"/>
              <a:chExt cx="2948813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948813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948813">
                    <a:moveTo>
                      <a:pt x="2948813" y="1474470"/>
                    </a:moveTo>
                    <a:lnTo>
                      <a:pt x="2948813" y="4875530"/>
                    </a:lnTo>
                    <a:cubicBezTo>
                      <a:pt x="2948813" y="5689854"/>
                      <a:pt x="2288667" y="6350000"/>
                      <a:pt x="1474343" y="6350000"/>
                    </a:cubicBezTo>
                    <a:lnTo>
                      <a:pt x="1474343" y="6350000"/>
                    </a:lnTo>
                    <a:cubicBezTo>
                      <a:pt x="660146" y="6350000"/>
                      <a:pt x="0" y="5689854"/>
                      <a:pt x="0" y="4875530"/>
                    </a:cubicBezTo>
                    <a:lnTo>
                      <a:pt x="0" y="1474470"/>
                    </a:lnTo>
                    <a:cubicBezTo>
                      <a:pt x="0" y="660146"/>
                      <a:pt x="660146" y="0"/>
                      <a:pt x="1474470" y="0"/>
                    </a:cubicBezTo>
                    <a:lnTo>
                      <a:pt x="1474470" y="0"/>
                    </a:lnTo>
                    <a:cubicBezTo>
                      <a:pt x="2288667" y="0"/>
                      <a:pt x="2948813" y="660146"/>
                      <a:pt x="2948813" y="147447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11505" t="0" r="-111505" b="0"/>
                </a:stretch>
              </a:blipFill>
            </p:spPr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7543659" y="0"/>
              <a:ext cx="3668091" cy="7898900"/>
              <a:chOff x="0" y="0"/>
              <a:chExt cx="2948813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948813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948813">
                    <a:moveTo>
                      <a:pt x="2948813" y="1474470"/>
                    </a:moveTo>
                    <a:lnTo>
                      <a:pt x="2948813" y="4875530"/>
                    </a:lnTo>
                    <a:cubicBezTo>
                      <a:pt x="2948813" y="5689854"/>
                      <a:pt x="2288667" y="6350000"/>
                      <a:pt x="1474343" y="6350000"/>
                    </a:cubicBezTo>
                    <a:lnTo>
                      <a:pt x="1474343" y="6350000"/>
                    </a:lnTo>
                    <a:cubicBezTo>
                      <a:pt x="660146" y="6350000"/>
                      <a:pt x="0" y="5689854"/>
                      <a:pt x="0" y="4875530"/>
                    </a:cubicBezTo>
                    <a:lnTo>
                      <a:pt x="0" y="1474470"/>
                    </a:lnTo>
                    <a:cubicBezTo>
                      <a:pt x="0" y="660146"/>
                      <a:pt x="660146" y="0"/>
                      <a:pt x="1474470" y="0"/>
                    </a:cubicBezTo>
                    <a:lnTo>
                      <a:pt x="1474470" y="0"/>
                    </a:lnTo>
                    <a:cubicBezTo>
                      <a:pt x="2288667" y="0"/>
                      <a:pt x="2948813" y="660146"/>
                      <a:pt x="2948813" y="147447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1780" t="0" r="-21780" b="0"/>
                </a:stretch>
              </a:blipFill>
            </p:spPr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3668091" cy="7898900"/>
              <a:chOff x="0" y="0"/>
              <a:chExt cx="2948813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48813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948813">
                    <a:moveTo>
                      <a:pt x="2948813" y="1474470"/>
                    </a:moveTo>
                    <a:lnTo>
                      <a:pt x="2948813" y="4875530"/>
                    </a:lnTo>
                    <a:cubicBezTo>
                      <a:pt x="2948813" y="5689854"/>
                      <a:pt x="2288667" y="6350000"/>
                      <a:pt x="1474343" y="6350000"/>
                    </a:cubicBezTo>
                    <a:lnTo>
                      <a:pt x="1474343" y="6350000"/>
                    </a:lnTo>
                    <a:cubicBezTo>
                      <a:pt x="660146" y="6350000"/>
                      <a:pt x="0" y="5689854"/>
                      <a:pt x="0" y="4875530"/>
                    </a:cubicBezTo>
                    <a:lnTo>
                      <a:pt x="0" y="1474470"/>
                    </a:lnTo>
                    <a:cubicBezTo>
                      <a:pt x="0" y="660146"/>
                      <a:pt x="660146" y="0"/>
                      <a:pt x="1474470" y="0"/>
                    </a:cubicBezTo>
                    <a:lnTo>
                      <a:pt x="1474470" y="0"/>
                    </a:lnTo>
                    <a:cubicBezTo>
                      <a:pt x="2288667" y="0"/>
                      <a:pt x="2948813" y="660146"/>
                      <a:pt x="2948813" y="147447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111455" t="0" r="-111455" b="0"/>
                </a:stretch>
              </a:blip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379291" y="0"/>
              <a:ext cx="3668091" cy="7898900"/>
              <a:chOff x="0" y="0"/>
              <a:chExt cx="2948813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948813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948813">
                    <a:moveTo>
                      <a:pt x="2948813" y="1474470"/>
                    </a:moveTo>
                    <a:lnTo>
                      <a:pt x="2948813" y="4875530"/>
                    </a:lnTo>
                    <a:cubicBezTo>
                      <a:pt x="2948813" y="5689854"/>
                      <a:pt x="2288667" y="6350000"/>
                      <a:pt x="1474343" y="6350000"/>
                    </a:cubicBezTo>
                    <a:lnTo>
                      <a:pt x="1474343" y="6350000"/>
                    </a:lnTo>
                    <a:cubicBezTo>
                      <a:pt x="660146" y="6350000"/>
                      <a:pt x="0" y="5689854"/>
                      <a:pt x="0" y="4875530"/>
                    </a:cubicBezTo>
                    <a:lnTo>
                      <a:pt x="0" y="1474470"/>
                    </a:lnTo>
                    <a:cubicBezTo>
                      <a:pt x="0" y="660146"/>
                      <a:pt x="660146" y="0"/>
                      <a:pt x="1474470" y="0"/>
                    </a:cubicBezTo>
                    <a:lnTo>
                      <a:pt x="1474470" y="0"/>
                    </a:lnTo>
                    <a:cubicBezTo>
                      <a:pt x="2288667" y="0"/>
                      <a:pt x="2948813" y="660146"/>
                      <a:pt x="2948813" y="147447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111606" t="0" r="-111606" b="0"/>
                </a:stretch>
              </a:blip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4295796" y="8033593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40886" y="7573720"/>
            <a:ext cx="3054590" cy="49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Ibrahim Hosny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40886" y="8033593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manager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993945" y="8330323"/>
            <a:ext cx="2300110" cy="625105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857438" y="8033593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73600" y="8033593"/>
            <a:ext cx="30545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612" y="345969"/>
            <a:ext cx="502555" cy="476158"/>
          </a:xfrm>
          <a:custGeom>
            <a:avLst/>
            <a:gdLst/>
            <a:ahLst/>
            <a:cxnLst/>
            <a:rect r="r" b="b" t="t" l="l"/>
            <a:pathLst>
              <a:path h="476158" w="502555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70523" y="1544587"/>
            <a:ext cx="7197854" cy="719782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178" t="0" r="-2591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951175" y="349052"/>
            <a:ext cx="2330290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Index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824216" y="9259598"/>
            <a:ext cx="2584208" cy="772282"/>
            <a:chOff x="0" y="0"/>
            <a:chExt cx="7420196" cy="2217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20197" cy="2217502"/>
            </a:xfrm>
            <a:custGeom>
              <a:avLst/>
              <a:gdLst/>
              <a:ahLst/>
              <a:cxnLst/>
              <a:rect r="r" b="b" t="t" l="l"/>
              <a:pathLst>
                <a:path h="2217502" w="7420197">
                  <a:moveTo>
                    <a:pt x="7295736" y="2217502"/>
                  </a:moveTo>
                  <a:lnTo>
                    <a:pt x="124460" y="2217502"/>
                  </a:lnTo>
                  <a:cubicBezTo>
                    <a:pt x="55880" y="2217502"/>
                    <a:pt x="0" y="2161622"/>
                    <a:pt x="0" y="20930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95737" y="0"/>
                  </a:lnTo>
                  <a:cubicBezTo>
                    <a:pt x="7364316" y="0"/>
                    <a:pt x="7420197" y="55880"/>
                    <a:pt x="7420197" y="124460"/>
                  </a:cubicBezTo>
                  <a:lnTo>
                    <a:pt x="7420197" y="2093042"/>
                  </a:lnTo>
                  <a:cubicBezTo>
                    <a:pt x="7420197" y="2161622"/>
                    <a:pt x="7364316" y="2217502"/>
                    <a:pt x="7295737" y="2217502"/>
                  </a:cubicBezTo>
                  <a:close/>
                </a:path>
              </a:pathLst>
            </a:custGeom>
            <a:solidFill>
              <a:srgbClr val="4C8F3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24216" y="9500771"/>
            <a:ext cx="2584208" cy="27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b="true" sz="17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START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325520"/>
            <a:ext cx="2923929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1.Project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973111"/>
            <a:ext cx="360450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2.Situation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3619540"/>
            <a:ext cx="360450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3.Fishbone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265970"/>
            <a:ext cx="360450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4.SWOT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912400"/>
            <a:ext cx="360450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5.SMART 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558830"/>
            <a:ext cx="360450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6.OKRs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205260"/>
            <a:ext cx="4198663" cy="82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7.Stakeholders analaysis &amp;  Power Interested grade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251740"/>
            <a:ext cx="1505693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8.RACI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898170"/>
            <a:ext cx="3012070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9.Project charter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8653" y="2315250"/>
            <a:ext cx="3012070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10.Milestones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88653" y="2973111"/>
            <a:ext cx="3012070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11.WBS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88653" y="3694470"/>
            <a:ext cx="3840722" cy="82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12.Network Diagram &amp; Critical path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88653" y="4817150"/>
            <a:ext cx="3012070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13.Gantt Chart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88653" y="5539780"/>
            <a:ext cx="419934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14.Budget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88653" y="6262410"/>
            <a:ext cx="419934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15.SOW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8178" y="7936270"/>
            <a:ext cx="419934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16.Communication Plan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98178" y="7166015"/>
            <a:ext cx="4199347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17.Risk management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67443" y="8535075"/>
            <a:ext cx="2697754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18.Project Plan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1535062"/>
            <a:ext cx="2923929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4C8F36"/>
                </a:solidFill>
                <a:latin typeface="Roboto Bold"/>
                <a:ea typeface="Roboto Bold"/>
                <a:cs typeface="Roboto Bold"/>
                <a:sym typeface="Roboto Bold"/>
              </a:rPr>
              <a:t>Initiation phase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32723" y="1535062"/>
            <a:ext cx="2923929" cy="42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799" b="true">
                <a:solidFill>
                  <a:srgbClr val="4C8F36"/>
                </a:solidFill>
                <a:latin typeface="Roboto Bold"/>
                <a:ea typeface="Roboto Bold"/>
                <a:cs typeface="Roboto Bold"/>
                <a:sym typeface="Roboto Bold"/>
              </a:rPr>
              <a:t>Planning phase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612" y="345969"/>
            <a:ext cx="502555" cy="476158"/>
          </a:xfrm>
          <a:custGeom>
            <a:avLst/>
            <a:gdLst/>
            <a:ahLst/>
            <a:cxnLst/>
            <a:rect r="r" b="b" t="t" l="l"/>
            <a:pathLst>
              <a:path h="476158" w="502555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23855" y="1028700"/>
            <a:ext cx="6464145" cy="9258300"/>
            <a:chOff x="0" y="0"/>
            <a:chExt cx="4433570" cy="6350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4433570" y="4433570"/>
                  </a:lnTo>
                  <a:cubicBezTo>
                    <a:pt x="4433570" y="1985010"/>
                    <a:pt x="2448560" y="0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14482" t="-12881" r="0" b="-444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27866" y="1345171"/>
            <a:ext cx="4991978" cy="499197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626042" y="1643356"/>
            <a:ext cx="4395626" cy="439560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25047" r="0" b="-2504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0523" y="2169391"/>
            <a:ext cx="1187277" cy="494567"/>
            <a:chOff x="0" y="0"/>
            <a:chExt cx="1583036" cy="65942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9423" cy="65942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61807" y="0"/>
              <a:ext cx="659423" cy="65942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923613" y="0"/>
              <a:ext cx="659423" cy="659423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697012" y="6337149"/>
            <a:ext cx="2621420" cy="262142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853592" y="6493734"/>
            <a:ext cx="2308259" cy="2308250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9283" t="0" r="-10715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70523" y="841177"/>
            <a:ext cx="8383069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Situation Statement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5171" y="7361007"/>
            <a:ext cx="6820857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our inventory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Shortage of the company foreign currency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Financial and Reputation losses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demand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Delys of supply chain .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Losing partners ( farms &amp; companies )  due to the delays of the supply chain because of the feed shortage 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0523" y="4523192"/>
            <a:ext cx="682085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 Effect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5171" y="5134062"/>
            <a:ext cx="682085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 frustration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Due to the lack of feed alot of Liestocks will die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Relying on other unhealthy feed sources 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Increasing of inflation rate of feed prices 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0523" y="6750137"/>
            <a:ext cx="682085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 Impact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0523" y="2912196"/>
            <a:ext cx="682085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Problem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5171" y="3493815"/>
            <a:ext cx="747274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a Refeed company mainly relay on importing goods, we are currently facing serious challenges due to the import crisis 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4120" y="-959866"/>
            <a:ext cx="16230600" cy="8229600"/>
            <a:chOff x="0" y="0"/>
            <a:chExt cx="3774616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E2C25">
                <a:alpha val="6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true" flipV="true" rot="0">
            <a:off x="0" y="0"/>
            <a:ext cx="2614584" cy="2614584"/>
          </a:xfrm>
          <a:custGeom>
            <a:avLst/>
            <a:gdLst/>
            <a:ahLst/>
            <a:cxnLst/>
            <a:rect r="r" b="b" t="t" l="l"/>
            <a:pathLst>
              <a:path h="2614584" w="2614584">
                <a:moveTo>
                  <a:pt x="2614584" y="2614584"/>
                </a:moveTo>
                <a:lnTo>
                  <a:pt x="0" y="2614584"/>
                </a:lnTo>
                <a:lnTo>
                  <a:pt x="0" y="0"/>
                </a:lnTo>
                <a:lnTo>
                  <a:pt x="2614584" y="0"/>
                </a:lnTo>
                <a:lnTo>
                  <a:pt x="2614584" y="26145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73416" y="7672416"/>
            <a:ext cx="2614584" cy="2614584"/>
          </a:xfrm>
          <a:custGeom>
            <a:avLst/>
            <a:gdLst/>
            <a:ahLst/>
            <a:cxnLst/>
            <a:rect r="r" b="b" t="t" l="l"/>
            <a:pathLst>
              <a:path h="2614584" w="2614584">
                <a:moveTo>
                  <a:pt x="0" y="0"/>
                </a:moveTo>
                <a:lnTo>
                  <a:pt x="2614584" y="0"/>
                </a:lnTo>
                <a:lnTo>
                  <a:pt x="2614584" y="2614584"/>
                </a:lnTo>
                <a:lnTo>
                  <a:pt x="0" y="261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27180" y="301307"/>
            <a:ext cx="1082992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FISHBONE DIAGRAM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54865" y="1855534"/>
            <a:ext cx="2374554" cy="989135"/>
            <a:chOff x="0" y="0"/>
            <a:chExt cx="3166073" cy="131884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18846" cy="131884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23613" y="0"/>
              <a:ext cx="1318846" cy="131884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47226" y="0"/>
              <a:ext cx="1318846" cy="1318846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-848613" y="7241691"/>
            <a:ext cx="4033217" cy="403321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103395" y="-987909"/>
            <a:ext cx="4033217" cy="4033217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876763" y="1817931"/>
            <a:ext cx="1593306" cy="1593306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17931" y="6875763"/>
            <a:ext cx="1593306" cy="159330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sp>
        <p:nvSpPr>
          <p:cNvPr name="AutoShape 23" id="23"/>
          <p:cNvSpPr/>
          <p:nvPr/>
        </p:nvSpPr>
        <p:spPr>
          <a:xfrm>
            <a:off x="2271810" y="6129366"/>
            <a:ext cx="1305883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5400000">
            <a:off x="15189960" y="5064239"/>
            <a:ext cx="2452982" cy="2146359"/>
            <a:chOff x="0" y="0"/>
            <a:chExt cx="81280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5801" y="5402387"/>
            <a:ext cx="2940129" cy="1470065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4615507" y="1565593"/>
            <a:ext cx="945327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2099921" y="6153525"/>
            <a:ext cx="1535973" cy="32927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1972858" y="2844669"/>
            <a:ext cx="1535973" cy="32927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4078069" y="6153525"/>
            <a:ext cx="1535973" cy="32927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4187869" y="2828562"/>
            <a:ext cx="1535973" cy="32927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2740845" y="2140429"/>
            <a:ext cx="1755572" cy="712293"/>
            <a:chOff x="0" y="0"/>
            <a:chExt cx="1001645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01645" cy="406400"/>
            </a:xfrm>
            <a:custGeom>
              <a:avLst/>
              <a:gdLst/>
              <a:ahLst/>
              <a:cxnLst/>
              <a:rect r="r" b="b" t="t" l="l"/>
              <a:pathLst>
                <a:path h="406400" w="1001645">
                  <a:moveTo>
                    <a:pt x="798445" y="0"/>
                  </a:moveTo>
                  <a:cubicBezTo>
                    <a:pt x="910669" y="0"/>
                    <a:pt x="1001645" y="90976"/>
                    <a:pt x="1001645" y="203200"/>
                  </a:cubicBezTo>
                  <a:cubicBezTo>
                    <a:pt x="1001645" y="315424"/>
                    <a:pt x="910669" y="406400"/>
                    <a:pt x="79844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001645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PEOPLE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103040" y="9346184"/>
            <a:ext cx="2006315" cy="712293"/>
            <a:chOff x="0" y="0"/>
            <a:chExt cx="1144706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44706" cy="406400"/>
            </a:xfrm>
            <a:custGeom>
              <a:avLst/>
              <a:gdLst/>
              <a:ahLst/>
              <a:cxnLst/>
              <a:rect r="r" b="b" t="t" l="l"/>
              <a:pathLst>
                <a:path h="406400" w="1144706">
                  <a:moveTo>
                    <a:pt x="941506" y="0"/>
                  </a:moveTo>
                  <a:cubicBezTo>
                    <a:pt x="1053731" y="0"/>
                    <a:pt x="1144706" y="90976"/>
                    <a:pt x="1144706" y="203200"/>
                  </a:cubicBezTo>
                  <a:cubicBezTo>
                    <a:pt x="1144706" y="315424"/>
                    <a:pt x="1053731" y="406400"/>
                    <a:pt x="94150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14470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MATERIALS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460861" y="2264611"/>
            <a:ext cx="2525963" cy="563952"/>
            <a:chOff x="0" y="0"/>
            <a:chExt cx="1820283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20283" cy="406400"/>
            </a:xfrm>
            <a:custGeom>
              <a:avLst/>
              <a:gdLst/>
              <a:ahLst/>
              <a:cxnLst/>
              <a:rect r="r" b="b" t="t" l="l"/>
              <a:pathLst>
                <a:path h="406400" w="1820283">
                  <a:moveTo>
                    <a:pt x="1617083" y="0"/>
                  </a:moveTo>
                  <a:cubicBezTo>
                    <a:pt x="1729307" y="0"/>
                    <a:pt x="1820283" y="90976"/>
                    <a:pt x="1820283" y="203200"/>
                  </a:cubicBezTo>
                  <a:cubicBezTo>
                    <a:pt x="1820283" y="315424"/>
                    <a:pt x="1729307" y="406400"/>
                    <a:pt x="16170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82028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ENVIRONMENT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389923" y="9346184"/>
            <a:ext cx="3333919" cy="712293"/>
            <a:chOff x="0" y="0"/>
            <a:chExt cx="1902173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02173" cy="406400"/>
            </a:xfrm>
            <a:custGeom>
              <a:avLst/>
              <a:gdLst/>
              <a:ahLst/>
              <a:cxnLst/>
              <a:rect r="r" b="b" t="t" l="l"/>
              <a:pathLst>
                <a:path h="406400" w="1902173">
                  <a:moveTo>
                    <a:pt x="1698973" y="0"/>
                  </a:moveTo>
                  <a:cubicBezTo>
                    <a:pt x="1811198" y="0"/>
                    <a:pt x="1902173" y="90976"/>
                    <a:pt x="1902173" y="203200"/>
                  </a:cubicBezTo>
                  <a:cubicBezTo>
                    <a:pt x="1902173" y="315424"/>
                    <a:pt x="1811198" y="406400"/>
                    <a:pt x="16989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902173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FINANCIAL FACTORS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5549950" y="5446741"/>
            <a:ext cx="1272054" cy="99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F9153"/>
                </a:solidFill>
                <a:latin typeface="Roboto Bold"/>
                <a:ea typeface="Roboto Bold"/>
                <a:cs typeface="Roboto Bold"/>
                <a:sym typeface="Roboto Bold"/>
              </a:rPr>
              <a:t>FEED  SHORTAGE IN REFFED </a:t>
            </a:r>
          </a:p>
        </p:txBody>
      </p:sp>
      <p:sp>
        <p:nvSpPr>
          <p:cNvPr name="AutoShape 48" id="48"/>
          <p:cNvSpPr/>
          <p:nvPr/>
        </p:nvSpPr>
        <p:spPr>
          <a:xfrm>
            <a:off x="13008872" y="3918496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9" id="49"/>
          <p:cNvGrpSpPr/>
          <p:nvPr/>
        </p:nvGrpSpPr>
        <p:grpSpPr>
          <a:xfrm rot="0">
            <a:off x="13679722" y="3723329"/>
            <a:ext cx="1033864" cy="410701"/>
            <a:chOff x="0" y="0"/>
            <a:chExt cx="1198292" cy="4760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98292" cy="476020"/>
            </a:xfrm>
            <a:custGeom>
              <a:avLst/>
              <a:gdLst/>
              <a:ahLst/>
              <a:cxnLst/>
              <a:rect r="r" b="b" t="t" l="l"/>
              <a:pathLst>
                <a:path h="476020" w="1198292">
                  <a:moveTo>
                    <a:pt x="995092" y="0"/>
                  </a:moveTo>
                  <a:cubicBezTo>
                    <a:pt x="1107316" y="0"/>
                    <a:pt x="1198292" y="106561"/>
                    <a:pt x="1198292" y="238010"/>
                  </a:cubicBezTo>
                  <a:cubicBezTo>
                    <a:pt x="1198292" y="369459"/>
                    <a:pt x="1107316" y="476020"/>
                    <a:pt x="995092" y="476020"/>
                  </a:cubicBezTo>
                  <a:lnTo>
                    <a:pt x="203200" y="476020"/>
                  </a:lnTo>
                  <a:cubicBezTo>
                    <a:pt x="90976" y="476020"/>
                    <a:pt x="0" y="369459"/>
                    <a:pt x="0" y="238010"/>
                  </a:cubicBezTo>
                  <a:cubicBezTo>
                    <a:pt x="0" y="1065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198292" cy="51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FARMERS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4521273" y="2707755"/>
            <a:ext cx="2057355" cy="31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  <a:spcBef>
                <a:spcPct val="0"/>
              </a:spcBef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 THEY DON'T HAVE THE TECHNOLOGY TO GROW SUCH CORPS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821212" y="3197010"/>
            <a:ext cx="952040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  <a:spcBef>
                <a:spcPct val="0"/>
              </a:spcBef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THEY GAIN MORE MONEY FROM OTHER CORPS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897955" y="4665532"/>
            <a:ext cx="1361345" cy="3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SOME TOUGH POLICIES 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55" id="55"/>
          <p:cNvSpPr/>
          <p:nvPr/>
        </p:nvSpPr>
        <p:spPr>
          <a:xfrm>
            <a:off x="14506163" y="4114980"/>
            <a:ext cx="1963906" cy="4708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9961213" y="3461033"/>
            <a:ext cx="1858121" cy="474963"/>
            <a:chOff x="0" y="0"/>
            <a:chExt cx="1569774" cy="40125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569774" cy="401257"/>
            </a:xfrm>
            <a:custGeom>
              <a:avLst/>
              <a:gdLst/>
              <a:ahLst/>
              <a:cxnLst/>
              <a:rect r="r" b="b" t="t" l="l"/>
              <a:pathLst>
                <a:path h="401257" w="1569774">
                  <a:moveTo>
                    <a:pt x="1366574" y="0"/>
                  </a:moveTo>
                  <a:cubicBezTo>
                    <a:pt x="1478798" y="0"/>
                    <a:pt x="1569774" y="89824"/>
                    <a:pt x="1569774" y="200629"/>
                  </a:cubicBezTo>
                  <a:cubicBezTo>
                    <a:pt x="1569774" y="311433"/>
                    <a:pt x="1478798" y="401257"/>
                    <a:pt x="1366574" y="401257"/>
                  </a:cubicBezTo>
                  <a:lnTo>
                    <a:pt x="203200" y="401257"/>
                  </a:lnTo>
                  <a:cubicBezTo>
                    <a:pt x="90976" y="401257"/>
                    <a:pt x="0" y="311433"/>
                    <a:pt x="0" y="200629"/>
                  </a:cubicBezTo>
                  <a:cubicBezTo>
                    <a:pt x="0" y="898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1569774" cy="429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  <a:r>
                <a:rPr lang="en-US" b="true" sz="11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INVESTORS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flipH="true">
            <a:off x="11819334" y="3698515"/>
            <a:ext cx="12823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0" id="60"/>
          <p:cNvSpPr txBox="true"/>
          <p:nvPr/>
        </p:nvSpPr>
        <p:spPr>
          <a:xfrm rot="0">
            <a:off x="8432458" y="2958976"/>
            <a:ext cx="909685" cy="80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DECIDING TO INVEST IN SOME OTHER PRODUCTS</a:t>
            </a:r>
          </a:p>
          <a:p>
            <a:pPr algn="ctr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61" id="61"/>
          <p:cNvSpPr/>
          <p:nvPr/>
        </p:nvSpPr>
        <p:spPr>
          <a:xfrm flipH="true" flipV="true">
            <a:off x="9456745" y="3315391"/>
            <a:ext cx="511409" cy="4297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3101699" y="5018178"/>
            <a:ext cx="1775064" cy="450309"/>
            <a:chOff x="0" y="0"/>
            <a:chExt cx="1622440" cy="41159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622440" cy="411590"/>
            </a:xfrm>
            <a:custGeom>
              <a:avLst/>
              <a:gdLst/>
              <a:ahLst/>
              <a:cxnLst/>
              <a:rect r="r" b="b" t="t" l="l"/>
              <a:pathLst>
                <a:path h="411590" w="1622440">
                  <a:moveTo>
                    <a:pt x="1419240" y="0"/>
                  </a:moveTo>
                  <a:cubicBezTo>
                    <a:pt x="1531465" y="0"/>
                    <a:pt x="1622440" y="92138"/>
                    <a:pt x="1622440" y="205795"/>
                  </a:cubicBezTo>
                  <a:cubicBezTo>
                    <a:pt x="1622440" y="319453"/>
                    <a:pt x="1531465" y="411590"/>
                    <a:pt x="1419240" y="411590"/>
                  </a:cubicBezTo>
                  <a:lnTo>
                    <a:pt x="203200" y="411590"/>
                  </a:lnTo>
                  <a:cubicBezTo>
                    <a:pt x="90976" y="411590"/>
                    <a:pt x="0" y="319453"/>
                    <a:pt x="0" y="205795"/>
                  </a:cubicBezTo>
                  <a:cubicBezTo>
                    <a:pt x="0" y="921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622440" cy="449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POLICYMAKERS</a:t>
              </a:r>
            </a:p>
          </p:txBody>
        </p:sp>
      </p:grpSp>
      <p:sp>
        <p:nvSpPr>
          <p:cNvPr name="AutoShape 65" id="65"/>
          <p:cNvSpPr/>
          <p:nvPr/>
        </p:nvSpPr>
        <p:spPr>
          <a:xfrm>
            <a:off x="12381540" y="5233149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6" id="66"/>
          <p:cNvGrpSpPr/>
          <p:nvPr/>
        </p:nvGrpSpPr>
        <p:grpSpPr>
          <a:xfrm rot="0">
            <a:off x="9342143" y="5208683"/>
            <a:ext cx="2221142" cy="410701"/>
            <a:chOff x="0" y="0"/>
            <a:chExt cx="2574395" cy="47602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574395" cy="476020"/>
            </a:xfrm>
            <a:custGeom>
              <a:avLst/>
              <a:gdLst/>
              <a:ahLst/>
              <a:cxnLst/>
              <a:rect r="r" b="b" t="t" l="l"/>
              <a:pathLst>
                <a:path h="476020" w="2574395">
                  <a:moveTo>
                    <a:pt x="2371195" y="0"/>
                  </a:moveTo>
                  <a:cubicBezTo>
                    <a:pt x="2483419" y="0"/>
                    <a:pt x="2574395" y="106561"/>
                    <a:pt x="2574395" y="238010"/>
                  </a:cubicBezTo>
                  <a:cubicBezTo>
                    <a:pt x="2574395" y="369459"/>
                    <a:pt x="2483419" y="476020"/>
                    <a:pt x="2371195" y="476020"/>
                  </a:cubicBezTo>
                  <a:lnTo>
                    <a:pt x="203200" y="476020"/>
                  </a:lnTo>
                  <a:cubicBezTo>
                    <a:pt x="90976" y="476020"/>
                    <a:pt x="0" y="369459"/>
                    <a:pt x="0" y="238010"/>
                  </a:cubicBezTo>
                  <a:cubicBezTo>
                    <a:pt x="0" y="1065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2574395" cy="51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CONSUMERS  </a:t>
              </a:r>
            </a:p>
          </p:txBody>
        </p:sp>
      </p:grpSp>
      <p:sp>
        <p:nvSpPr>
          <p:cNvPr name="AutoShape 69" id="69"/>
          <p:cNvSpPr/>
          <p:nvPr/>
        </p:nvSpPr>
        <p:spPr>
          <a:xfrm flipH="true">
            <a:off x="11659305" y="5468487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0" id="70"/>
          <p:cNvSpPr txBox="true"/>
          <p:nvPr/>
        </p:nvSpPr>
        <p:spPr>
          <a:xfrm rot="0">
            <a:off x="7937855" y="4785891"/>
            <a:ext cx="909685" cy="3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HIGH DEMAND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TextBox 71" id="71"/>
          <p:cNvSpPr txBox="true"/>
          <p:nvPr/>
        </p:nvSpPr>
        <p:spPr>
          <a:xfrm rot="0">
            <a:off x="6642626" y="5365750"/>
            <a:ext cx="1838953" cy="48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HIGH WASTE OF FOOD OR FEED DUE TO LAKE OF KNOWLEDGE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72" id="72"/>
          <p:cNvSpPr/>
          <p:nvPr/>
        </p:nvSpPr>
        <p:spPr>
          <a:xfrm flipH="true" flipV="true">
            <a:off x="8847540" y="4872966"/>
            <a:ext cx="494603" cy="54106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3" id="73"/>
          <p:cNvSpPr/>
          <p:nvPr/>
        </p:nvSpPr>
        <p:spPr>
          <a:xfrm flipH="true">
            <a:off x="8481579" y="5414034"/>
            <a:ext cx="860563" cy="2053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4" id="74"/>
          <p:cNvSpPr/>
          <p:nvPr/>
        </p:nvSpPr>
        <p:spPr>
          <a:xfrm>
            <a:off x="5410331" y="3480081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5" id="75"/>
          <p:cNvGrpSpPr/>
          <p:nvPr/>
        </p:nvGrpSpPr>
        <p:grpSpPr>
          <a:xfrm rot="0">
            <a:off x="6098219" y="3273917"/>
            <a:ext cx="1777209" cy="412327"/>
            <a:chOff x="0" y="0"/>
            <a:chExt cx="1734521" cy="402423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734521" cy="402423"/>
            </a:xfrm>
            <a:custGeom>
              <a:avLst/>
              <a:gdLst/>
              <a:ahLst/>
              <a:cxnLst/>
              <a:rect r="r" b="b" t="t" l="l"/>
              <a:pathLst>
                <a:path h="402423" w="1734521">
                  <a:moveTo>
                    <a:pt x="1531321" y="0"/>
                  </a:moveTo>
                  <a:cubicBezTo>
                    <a:pt x="1643545" y="0"/>
                    <a:pt x="1734521" y="90085"/>
                    <a:pt x="1734521" y="201212"/>
                  </a:cubicBezTo>
                  <a:cubicBezTo>
                    <a:pt x="1734521" y="312338"/>
                    <a:pt x="1643545" y="402423"/>
                    <a:pt x="1531321" y="402423"/>
                  </a:cubicBezTo>
                  <a:lnTo>
                    <a:pt x="203200" y="402423"/>
                  </a:lnTo>
                  <a:cubicBezTo>
                    <a:pt x="90976" y="402423"/>
                    <a:pt x="0" y="312338"/>
                    <a:pt x="0" y="201212"/>
                  </a:cubicBezTo>
                  <a:cubicBezTo>
                    <a:pt x="0" y="900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734521" cy="4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WATER SHORTAGE</a:t>
              </a:r>
            </a:p>
          </p:txBody>
        </p:sp>
      </p:grpSp>
      <p:sp>
        <p:nvSpPr>
          <p:cNvPr name="AutoShape 78" id="78"/>
          <p:cNvSpPr/>
          <p:nvPr/>
        </p:nvSpPr>
        <p:spPr>
          <a:xfrm flipH="true">
            <a:off x="4460861" y="4114980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9" id="79"/>
          <p:cNvGrpSpPr/>
          <p:nvPr/>
        </p:nvGrpSpPr>
        <p:grpSpPr>
          <a:xfrm rot="0">
            <a:off x="2614584" y="3908817"/>
            <a:ext cx="1777209" cy="412327"/>
            <a:chOff x="0" y="0"/>
            <a:chExt cx="1734521" cy="402423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734521" cy="402423"/>
            </a:xfrm>
            <a:custGeom>
              <a:avLst/>
              <a:gdLst/>
              <a:ahLst/>
              <a:cxnLst/>
              <a:rect r="r" b="b" t="t" l="l"/>
              <a:pathLst>
                <a:path h="402423" w="1734521">
                  <a:moveTo>
                    <a:pt x="1531321" y="0"/>
                  </a:moveTo>
                  <a:cubicBezTo>
                    <a:pt x="1643545" y="0"/>
                    <a:pt x="1734521" y="90085"/>
                    <a:pt x="1734521" y="201212"/>
                  </a:cubicBezTo>
                  <a:cubicBezTo>
                    <a:pt x="1734521" y="312338"/>
                    <a:pt x="1643545" y="402423"/>
                    <a:pt x="1531321" y="402423"/>
                  </a:cubicBezTo>
                  <a:lnTo>
                    <a:pt x="203200" y="402423"/>
                  </a:lnTo>
                  <a:cubicBezTo>
                    <a:pt x="90976" y="402423"/>
                    <a:pt x="0" y="312338"/>
                    <a:pt x="0" y="201212"/>
                  </a:cubicBezTo>
                  <a:cubicBezTo>
                    <a:pt x="0" y="900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1734521" cy="4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CLIMATE CHANGE</a:t>
              </a:r>
            </a:p>
          </p:txBody>
        </p:sp>
      </p:grpSp>
      <p:sp>
        <p:nvSpPr>
          <p:cNvPr name="AutoShape 82" id="82"/>
          <p:cNvSpPr/>
          <p:nvPr/>
        </p:nvSpPr>
        <p:spPr>
          <a:xfrm>
            <a:off x="4752143" y="4892014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3" id="83"/>
          <p:cNvGrpSpPr/>
          <p:nvPr/>
        </p:nvGrpSpPr>
        <p:grpSpPr>
          <a:xfrm rot="0">
            <a:off x="5410331" y="4684582"/>
            <a:ext cx="1777209" cy="412327"/>
            <a:chOff x="0" y="0"/>
            <a:chExt cx="1734521" cy="402423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734521" cy="402423"/>
            </a:xfrm>
            <a:custGeom>
              <a:avLst/>
              <a:gdLst/>
              <a:ahLst/>
              <a:cxnLst/>
              <a:rect r="r" b="b" t="t" l="l"/>
              <a:pathLst>
                <a:path h="402423" w="1734521">
                  <a:moveTo>
                    <a:pt x="1531321" y="0"/>
                  </a:moveTo>
                  <a:cubicBezTo>
                    <a:pt x="1643545" y="0"/>
                    <a:pt x="1734521" y="90085"/>
                    <a:pt x="1734521" y="201212"/>
                  </a:cubicBezTo>
                  <a:cubicBezTo>
                    <a:pt x="1734521" y="312338"/>
                    <a:pt x="1643545" y="402423"/>
                    <a:pt x="1531321" y="402423"/>
                  </a:cubicBezTo>
                  <a:lnTo>
                    <a:pt x="203200" y="402423"/>
                  </a:lnTo>
                  <a:cubicBezTo>
                    <a:pt x="90976" y="402423"/>
                    <a:pt x="0" y="312338"/>
                    <a:pt x="0" y="201212"/>
                  </a:cubicBezTo>
                  <a:cubicBezTo>
                    <a:pt x="0" y="900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38100"/>
              <a:ext cx="1734521" cy="4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POOR LANDS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3618631" y="7447261"/>
            <a:ext cx="1775064" cy="450309"/>
            <a:chOff x="0" y="0"/>
            <a:chExt cx="1622440" cy="41159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622440" cy="411590"/>
            </a:xfrm>
            <a:custGeom>
              <a:avLst/>
              <a:gdLst/>
              <a:ahLst/>
              <a:cxnLst/>
              <a:rect r="r" b="b" t="t" l="l"/>
              <a:pathLst>
                <a:path h="411590" w="1622440">
                  <a:moveTo>
                    <a:pt x="1419240" y="0"/>
                  </a:moveTo>
                  <a:cubicBezTo>
                    <a:pt x="1531465" y="0"/>
                    <a:pt x="1622440" y="92138"/>
                    <a:pt x="1622440" y="205795"/>
                  </a:cubicBezTo>
                  <a:cubicBezTo>
                    <a:pt x="1622440" y="319453"/>
                    <a:pt x="1531465" y="411590"/>
                    <a:pt x="1419240" y="411590"/>
                  </a:cubicBezTo>
                  <a:lnTo>
                    <a:pt x="203200" y="411590"/>
                  </a:lnTo>
                  <a:cubicBezTo>
                    <a:pt x="90976" y="411590"/>
                    <a:pt x="0" y="319453"/>
                    <a:pt x="0" y="205795"/>
                  </a:cubicBezTo>
                  <a:cubicBezTo>
                    <a:pt x="0" y="921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1622440" cy="449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ROW MATERIALS</a:t>
              </a:r>
            </a:p>
          </p:txBody>
        </p:sp>
      </p:grpSp>
      <p:sp>
        <p:nvSpPr>
          <p:cNvPr name="AutoShape 89" id="89"/>
          <p:cNvSpPr/>
          <p:nvPr/>
        </p:nvSpPr>
        <p:spPr>
          <a:xfrm>
            <a:off x="12928245" y="7691463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0" id="90"/>
          <p:cNvSpPr txBox="true"/>
          <p:nvPr/>
        </p:nvSpPr>
        <p:spPr>
          <a:xfrm rot="0">
            <a:off x="13555268" y="8450019"/>
            <a:ext cx="1446838" cy="64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SHORTAGE OF ROW MATERIALS FOR FEED </a:t>
            </a:r>
          </a:p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( CORN , SOY , ETC )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91" id="91"/>
          <p:cNvSpPr/>
          <p:nvPr/>
        </p:nvSpPr>
        <p:spPr>
          <a:xfrm flipH="true">
            <a:off x="14199042" y="7897570"/>
            <a:ext cx="297374" cy="4619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2" id="92"/>
          <p:cNvGrpSpPr/>
          <p:nvPr/>
        </p:nvGrpSpPr>
        <p:grpSpPr>
          <a:xfrm rot="0">
            <a:off x="10822906" y="6595815"/>
            <a:ext cx="1775064" cy="431259"/>
            <a:chOff x="0" y="0"/>
            <a:chExt cx="1622440" cy="394178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622440" cy="394178"/>
            </a:xfrm>
            <a:custGeom>
              <a:avLst/>
              <a:gdLst/>
              <a:ahLst/>
              <a:cxnLst/>
              <a:rect r="r" b="b" t="t" l="l"/>
              <a:pathLst>
                <a:path h="394178" w="1622440">
                  <a:moveTo>
                    <a:pt x="1419240" y="0"/>
                  </a:moveTo>
                  <a:cubicBezTo>
                    <a:pt x="1531465" y="0"/>
                    <a:pt x="1622440" y="88240"/>
                    <a:pt x="1622440" y="197089"/>
                  </a:cubicBezTo>
                  <a:cubicBezTo>
                    <a:pt x="1622440" y="305938"/>
                    <a:pt x="1531465" y="394178"/>
                    <a:pt x="1419240" y="394178"/>
                  </a:cubicBezTo>
                  <a:lnTo>
                    <a:pt x="203200" y="394178"/>
                  </a:lnTo>
                  <a:cubicBezTo>
                    <a:pt x="90976" y="394178"/>
                    <a:pt x="0" y="305938"/>
                    <a:pt x="0" y="197089"/>
                  </a:cubicBezTo>
                  <a:cubicBezTo>
                    <a:pt x="0" y="882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38100"/>
              <a:ext cx="1622440" cy="432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POOR QUALITY</a:t>
              </a:r>
            </a:p>
          </p:txBody>
        </p:sp>
      </p:grpSp>
      <p:sp>
        <p:nvSpPr>
          <p:cNvPr name="AutoShape 95" id="95"/>
          <p:cNvSpPr/>
          <p:nvPr/>
        </p:nvSpPr>
        <p:spPr>
          <a:xfrm flipH="true">
            <a:off x="12695010" y="6840295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6" id="96"/>
          <p:cNvSpPr/>
          <p:nvPr/>
        </p:nvSpPr>
        <p:spPr>
          <a:xfrm flipH="true">
            <a:off x="12113739" y="8022554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7" id="97"/>
          <p:cNvGrpSpPr/>
          <p:nvPr/>
        </p:nvGrpSpPr>
        <p:grpSpPr>
          <a:xfrm rot="0">
            <a:off x="9456745" y="7765034"/>
            <a:ext cx="2557866" cy="515042"/>
            <a:chOff x="0" y="0"/>
            <a:chExt cx="2042367" cy="411243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42368" cy="411243"/>
            </a:xfrm>
            <a:custGeom>
              <a:avLst/>
              <a:gdLst/>
              <a:ahLst/>
              <a:cxnLst/>
              <a:rect r="r" b="b" t="t" l="l"/>
              <a:pathLst>
                <a:path h="411243" w="2042368">
                  <a:moveTo>
                    <a:pt x="1839168" y="0"/>
                  </a:moveTo>
                  <a:cubicBezTo>
                    <a:pt x="1951392" y="0"/>
                    <a:pt x="2042368" y="92060"/>
                    <a:pt x="2042368" y="205622"/>
                  </a:cubicBezTo>
                  <a:cubicBezTo>
                    <a:pt x="2042368" y="319183"/>
                    <a:pt x="1951392" y="411243"/>
                    <a:pt x="1839168" y="411243"/>
                  </a:cubicBezTo>
                  <a:lnTo>
                    <a:pt x="203200" y="411243"/>
                  </a:lnTo>
                  <a:cubicBezTo>
                    <a:pt x="90976" y="411243"/>
                    <a:pt x="0" y="319183"/>
                    <a:pt x="0" y="205622"/>
                  </a:cubicBezTo>
                  <a:cubicBezTo>
                    <a:pt x="0" y="92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2042367" cy="4493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USING OLD TOOLS </a:t>
              </a:r>
            </a:p>
          </p:txBody>
        </p:sp>
      </p:grpSp>
      <p:sp>
        <p:nvSpPr>
          <p:cNvPr name="AutoShape 100" id="100"/>
          <p:cNvSpPr/>
          <p:nvPr/>
        </p:nvSpPr>
        <p:spPr>
          <a:xfrm flipH="true">
            <a:off x="11710438" y="8960658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1" id="101"/>
          <p:cNvGrpSpPr/>
          <p:nvPr/>
        </p:nvGrpSpPr>
        <p:grpSpPr>
          <a:xfrm rot="0">
            <a:off x="8047989" y="8708700"/>
            <a:ext cx="3611316" cy="476522"/>
            <a:chOff x="0" y="0"/>
            <a:chExt cx="2883511" cy="380486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883511" cy="380486"/>
            </a:xfrm>
            <a:custGeom>
              <a:avLst/>
              <a:gdLst/>
              <a:ahLst/>
              <a:cxnLst/>
              <a:rect r="r" b="b" t="t" l="l"/>
              <a:pathLst>
                <a:path h="380486" w="2883511">
                  <a:moveTo>
                    <a:pt x="2680311" y="0"/>
                  </a:moveTo>
                  <a:cubicBezTo>
                    <a:pt x="2792535" y="0"/>
                    <a:pt x="2883511" y="85175"/>
                    <a:pt x="2883511" y="190243"/>
                  </a:cubicBezTo>
                  <a:cubicBezTo>
                    <a:pt x="2883511" y="295311"/>
                    <a:pt x="2792535" y="380486"/>
                    <a:pt x="2680311" y="380486"/>
                  </a:cubicBezTo>
                  <a:lnTo>
                    <a:pt x="203200" y="380486"/>
                  </a:lnTo>
                  <a:cubicBezTo>
                    <a:pt x="90976" y="380486"/>
                    <a:pt x="0" y="295311"/>
                    <a:pt x="0" y="190243"/>
                  </a:cubicBezTo>
                  <a:cubicBezTo>
                    <a:pt x="0" y="851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38100"/>
              <a:ext cx="2883511" cy="418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LAKE OF ALTERNATIVES RESOURCES</a:t>
              </a: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8847540" y="6224616"/>
            <a:ext cx="1268418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USING INGREDIENTS WITH POOR QUALITY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105" id="105"/>
          <p:cNvSpPr/>
          <p:nvPr/>
        </p:nvSpPr>
        <p:spPr>
          <a:xfrm flipH="true" flipV="true">
            <a:off x="10115958" y="6474824"/>
            <a:ext cx="706948" cy="33662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6" id="106"/>
          <p:cNvSpPr/>
          <p:nvPr/>
        </p:nvSpPr>
        <p:spPr>
          <a:xfrm flipH="true" flipV="true">
            <a:off x="8608433" y="7632413"/>
            <a:ext cx="848312" cy="3901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7" id="107"/>
          <p:cNvSpPr txBox="true"/>
          <p:nvPr/>
        </p:nvSpPr>
        <p:spPr>
          <a:xfrm rot="0">
            <a:off x="7267276" y="7382205"/>
            <a:ext cx="1341157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  <a:spcBef>
                <a:spcPct val="0"/>
              </a:spcBef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DEPENDING ON OLD TOOLS NOT THE NEW TECHNOLOGY </a:t>
            </a:r>
          </a:p>
        </p:txBody>
      </p:sp>
      <p:sp>
        <p:nvSpPr>
          <p:cNvPr name="AutoShape 108" id="108"/>
          <p:cNvSpPr/>
          <p:nvPr/>
        </p:nvSpPr>
        <p:spPr>
          <a:xfrm>
            <a:off x="5300531" y="6846531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9" id="109"/>
          <p:cNvSpPr/>
          <p:nvPr/>
        </p:nvSpPr>
        <p:spPr>
          <a:xfrm flipH="true">
            <a:off x="4460861" y="7288784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0" id="110"/>
          <p:cNvGrpSpPr/>
          <p:nvPr/>
        </p:nvGrpSpPr>
        <p:grpSpPr>
          <a:xfrm rot="0">
            <a:off x="6037353" y="6642561"/>
            <a:ext cx="762321" cy="407942"/>
            <a:chOff x="0" y="0"/>
            <a:chExt cx="675526" cy="361495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675526" cy="361495"/>
            </a:xfrm>
            <a:custGeom>
              <a:avLst/>
              <a:gdLst/>
              <a:ahLst/>
              <a:cxnLst/>
              <a:rect r="r" b="b" t="t" l="l"/>
              <a:pathLst>
                <a:path h="361495" w="675526">
                  <a:moveTo>
                    <a:pt x="472326" y="0"/>
                  </a:moveTo>
                  <a:cubicBezTo>
                    <a:pt x="584550" y="0"/>
                    <a:pt x="675526" y="80923"/>
                    <a:pt x="675526" y="180748"/>
                  </a:cubicBezTo>
                  <a:cubicBezTo>
                    <a:pt x="675526" y="280572"/>
                    <a:pt x="584550" y="361495"/>
                    <a:pt x="472326" y="361495"/>
                  </a:cubicBezTo>
                  <a:lnTo>
                    <a:pt x="203200" y="361495"/>
                  </a:lnTo>
                  <a:cubicBezTo>
                    <a:pt x="90976" y="361495"/>
                    <a:pt x="0" y="280572"/>
                    <a:pt x="0" y="180748"/>
                  </a:cubicBezTo>
                  <a:cubicBezTo>
                    <a:pt x="0" y="809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0" y="-38100"/>
              <a:ext cx="675526" cy="39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COST</a:t>
              </a: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2614584" y="7082620"/>
            <a:ext cx="1777209" cy="412327"/>
            <a:chOff x="0" y="0"/>
            <a:chExt cx="1734521" cy="402423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1734521" cy="402423"/>
            </a:xfrm>
            <a:custGeom>
              <a:avLst/>
              <a:gdLst/>
              <a:ahLst/>
              <a:cxnLst/>
              <a:rect r="r" b="b" t="t" l="l"/>
              <a:pathLst>
                <a:path h="402423" w="1734521">
                  <a:moveTo>
                    <a:pt x="1531321" y="0"/>
                  </a:moveTo>
                  <a:cubicBezTo>
                    <a:pt x="1643545" y="0"/>
                    <a:pt x="1734521" y="90085"/>
                    <a:pt x="1734521" y="201212"/>
                  </a:cubicBezTo>
                  <a:cubicBezTo>
                    <a:pt x="1734521" y="312338"/>
                    <a:pt x="1643545" y="402423"/>
                    <a:pt x="1531321" y="402423"/>
                  </a:cubicBezTo>
                  <a:lnTo>
                    <a:pt x="203200" y="402423"/>
                  </a:lnTo>
                  <a:cubicBezTo>
                    <a:pt x="90976" y="402423"/>
                    <a:pt x="0" y="312338"/>
                    <a:pt x="0" y="201212"/>
                  </a:cubicBezTo>
                  <a:cubicBezTo>
                    <a:pt x="0" y="900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38100"/>
              <a:ext cx="1734521" cy="44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CREDITS &amp; LOANS</a:t>
              </a:r>
            </a:p>
          </p:txBody>
        </p:sp>
      </p:grpSp>
      <p:sp>
        <p:nvSpPr>
          <p:cNvPr name="TextBox 116" id="116"/>
          <p:cNvSpPr txBox="true"/>
          <p:nvPr/>
        </p:nvSpPr>
        <p:spPr>
          <a:xfrm rot="0">
            <a:off x="241343" y="8057750"/>
            <a:ext cx="2238776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LAKE OF ACCESS TO AFFORDABLE CREDITS OR LOANS 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117" id="117"/>
          <p:cNvSpPr/>
          <p:nvPr/>
        </p:nvSpPr>
        <p:spPr>
          <a:xfrm flipH="true">
            <a:off x="1360731" y="7288784"/>
            <a:ext cx="1253853" cy="7179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8" id="118"/>
          <p:cNvGrpSpPr/>
          <p:nvPr/>
        </p:nvGrpSpPr>
        <p:grpSpPr>
          <a:xfrm rot="0">
            <a:off x="645796" y="8684732"/>
            <a:ext cx="2995437" cy="346457"/>
            <a:chOff x="0" y="0"/>
            <a:chExt cx="2923489" cy="338135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2923489" cy="338135"/>
            </a:xfrm>
            <a:custGeom>
              <a:avLst/>
              <a:gdLst/>
              <a:ahLst/>
              <a:cxnLst/>
              <a:rect r="r" b="b" t="t" l="l"/>
              <a:pathLst>
                <a:path h="338135" w="2923489">
                  <a:moveTo>
                    <a:pt x="2720289" y="0"/>
                  </a:moveTo>
                  <a:cubicBezTo>
                    <a:pt x="2832513" y="0"/>
                    <a:pt x="2923489" y="75694"/>
                    <a:pt x="2923489" y="169068"/>
                  </a:cubicBezTo>
                  <a:cubicBezTo>
                    <a:pt x="2923489" y="262441"/>
                    <a:pt x="2832513" y="338135"/>
                    <a:pt x="2720289" y="338135"/>
                  </a:cubicBezTo>
                  <a:lnTo>
                    <a:pt x="203200" y="338135"/>
                  </a:lnTo>
                  <a:cubicBezTo>
                    <a:pt x="90976" y="338135"/>
                    <a:pt x="0" y="262441"/>
                    <a:pt x="0" y="169068"/>
                  </a:cubicBezTo>
                  <a:cubicBezTo>
                    <a:pt x="0" y="7569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2923489" cy="376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HIGH PRICE OF RAW MATERIALS</a:t>
              </a:r>
            </a:p>
          </p:txBody>
        </p:sp>
      </p:grpSp>
      <p:sp>
        <p:nvSpPr>
          <p:cNvPr name="AutoShape 121" id="121"/>
          <p:cNvSpPr/>
          <p:nvPr/>
        </p:nvSpPr>
        <p:spPr>
          <a:xfrm>
            <a:off x="4461170" y="8558164"/>
            <a:ext cx="627023" cy="101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2" id="122"/>
          <p:cNvSpPr/>
          <p:nvPr/>
        </p:nvSpPr>
        <p:spPr>
          <a:xfrm flipH="true">
            <a:off x="3743330" y="8857961"/>
            <a:ext cx="6271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3" id="123"/>
          <p:cNvGrpSpPr/>
          <p:nvPr/>
        </p:nvGrpSpPr>
        <p:grpSpPr>
          <a:xfrm rot="0">
            <a:off x="5125883" y="8346238"/>
            <a:ext cx="2197238" cy="423853"/>
            <a:chOff x="0" y="0"/>
            <a:chExt cx="2144462" cy="413672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2144462" cy="413672"/>
            </a:xfrm>
            <a:custGeom>
              <a:avLst/>
              <a:gdLst/>
              <a:ahLst/>
              <a:cxnLst/>
              <a:rect r="r" b="b" t="t" l="l"/>
              <a:pathLst>
                <a:path h="413672" w="2144462">
                  <a:moveTo>
                    <a:pt x="1941262" y="0"/>
                  </a:moveTo>
                  <a:cubicBezTo>
                    <a:pt x="2053486" y="0"/>
                    <a:pt x="2144462" y="92604"/>
                    <a:pt x="2144462" y="206836"/>
                  </a:cubicBezTo>
                  <a:cubicBezTo>
                    <a:pt x="2144462" y="321068"/>
                    <a:pt x="2053486" y="413672"/>
                    <a:pt x="1941262" y="413672"/>
                  </a:cubicBezTo>
                  <a:lnTo>
                    <a:pt x="203200" y="413672"/>
                  </a:lnTo>
                  <a:cubicBezTo>
                    <a:pt x="90976" y="413672"/>
                    <a:pt x="0" y="321068"/>
                    <a:pt x="0" y="206836"/>
                  </a:cubicBezTo>
                  <a:cubicBezTo>
                    <a:pt x="0" y="926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9153"/>
            </a:solidFill>
          </p:spPr>
        </p:sp>
        <p:sp>
          <p:nvSpPr>
            <p:cNvPr name="TextBox 125" id="125"/>
            <p:cNvSpPr txBox="true"/>
            <p:nvPr/>
          </p:nvSpPr>
          <p:spPr>
            <a:xfrm>
              <a:off x="0" y="-38100"/>
              <a:ext cx="2144462" cy="451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LIMITED INVESTMENT</a:t>
              </a:r>
            </a:p>
          </p:txBody>
        </p:sp>
      </p:grpSp>
      <p:sp>
        <p:nvSpPr>
          <p:cNvPr name="TextBox 126" id="126"/>
          <p:cNvSpPr txBox="true"/>
          <p:nvPr/>
        </p:nvSpPr>
        <p:spPr>
          <a:xfrm rot="0">
            <a:off x="840451" y="3442221"/>
            <a:ext cx="1262724" cy="64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LEADING TO BAD IMPACT ON LAND &amp; RECOURCES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127" id="127"/>
          <p:cNvSpPr/>
          <p:nvPr/>
        </p:nvSpPr>
        <p:spPr>
          <a:xfrm flipH="true" flipV="true">
            <a:off x="2103175" y="3685229"/>
            <a:ext cx="511409" cy="42975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8" id="128"/>
          <p:cNvSpPr/>
          <p:nvPr/>
        </p:nvSpPr>
        <p:spPr>
          <a:xfrm flipV="true">
            <a:off x="14713587" y="3027197"/>
            <a:ext cx="836363" cy="9014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9" id="129"/>
          <p:cNvSpPr/>
          <p:nvPr/>
        </p:nvSpPr>
        <p:spPr>
          <a:xfrm flipV="true">
            <a:off x="14713587" y="3447219"/>
            <a:ext cx="2107625" cy="4814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0" id="130"/>
          <p:cNvSpPr txBox="true"/>
          <p:nvPr/>
        </p:nvSpPr>
        <p:spPr>
          <a:xfrm rot="0">
            <a:off x="13555268" y="4203215"/>
            <a:ext cx="1361345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SOME TOUGH POLICIES FOR IMPORTING </a:t>
            </a:r>
          </a:p>
          <a:p>
            <a:pPr algn="l">
              <a:lnSpc>
                <a:spcPts val="1292"/>
              </a:lnSpc>
              <a:spcBef>
                <a:spcPct val="0"/>
              </a:spcBef>
            </a:pPr>
          </a:p>
        </p:txBody>
      </p:sp>
      <p:sp>
        <p:nvSpPr>
          <p:cNvPr name="AutoShape 131" id="131"/>
          <p:cNvSpPr/>
          <p:nvPr/>
        </p:nvSpPr>
        <p:spPr>
          <a:xfrm flipV="true">
            <a:off x="13989231" y="4684582"/>
            <a:ext cx="246710" cy="3335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2" id="132"/>
          <p:cNvSpPr/>
          <p:nvPr/>
        </p:nvSpPr>
        <p:spPr>
          <a:xfrm flipH="true">
            <a:off x="8392697" y="9185222"/>
            <a:ext cx="998604" cy="4788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3" id="133"/>
          <p:cNvSpPr txBox="true"/>
          <p:nvPr/>
        </p:nvSpPr>
        <p:spPr>
          <a:xfrm rot="0">
            <a:off x="7051540" y="9413822"/>
            <a:ext cx="1341157" cy="48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"/>
              </a:lnSpc>
              <a:spcBef>
                <a:spcPct val="0"/>
              </a:spcBef>
            </a:pPr>
            <a:r>
              <a:rPr lang="en-US" sz="923">
                <a:solidFill>
                  <a:srgbClr val="E7FDF1"/>
                </a:solidFill>
                <a:latin typeface="Roboto"/>
                <a:ea typeface="Roboto"/>
                <a:cs typeface="Roboto"/>
                <a:sym typeface="Roboto"/>
              </a:rPr>
              <a:t>LACK OF FEED ALTERNATIVE SUCH AS USING FOOD WASTE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-56045"/>
            <a:ext cx="8578044" cy="857804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32" t="0" r="-4112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895587" y="3086833"/>
            <a:ext cx="1187277" cy="494567"/>
            <a:chOff x="0" y="0"/>
            <a:chExt cx="1583036" cy="65942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59423" cy="65942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461807" y="0"/>
              <a:ext cx="659423" cy="65942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923613" y="0"/>
              <a:ext cx="659423" cy="65942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8F36">
                  <a:alpha val="49804"/>
                </a:srgbClr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184616" y="5710256"/>
            <a:ext cx="2884299" cy="288429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89804"/>
              </a:srgbClr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74814" y="6000455"/>
            <a:ext cx="2303900" cy="23039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flipV="true">
            <a:off x="11069465" y="2579536"/>
            <a:ext cx="483952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274726" y="5929465"/>
            <a:ext cx="2704078" cy="2592535"/>
          </a:xfrm>
          <a:custGeom>
            <a:avLst/>
            <a:gdLst/>
            <a:ahLst/>
            <a:cxnLst/>
            <a:rect r="r" b="b" t="t" l="l"/>
            <a:pathLst>
              <a:path h="2592535" w="2704078">
                <a:moveTo>
                  <a:pt x="0" y="0"/>
                </a:moveTo>
                <a:lnTo>
                  <a:pt x="2704078" y="0"/>
                </a:lnTo>
                <a:lnTo>
                  <a:pt x="2704078" y="2592534"/>
                </a:lnTo>
                <a:lnTo>
                  <a:pt x="0" y="2592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650179" y="4787549"/>
            <a:ext cx="3329459" cy="2052387"/>
            <a:chOff x="0" y="0"/>
            <a:chExt cx="876894" cy="5405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6895" cy="540546"/>
            </a:xfrm>
            <a:custGeom>
              <a:avLst/>
              <a:gdLst/>
              <a:ahLst/>
              <a:cxnLst/>
              <a:rect r="r" b="b" t="t" l="l"/>
              <a:pathLst>
                <a:path h="540546" w="876895">
                  <a:moveTo>
                    <a:pt x="118589" y="0"/>
                  </a:moveTo>
                  <a:lnTo>
                    <a:pt x="758305" y="0"/>
                  </a:lnTo>
                  <a:cubicBezTo>
                    <a:pt x="789757" y="0"/>
                    <a:pt x="819921" y="12494"/>
                    <a:pt x="842161" y="34734"/>
                  </a:cubicBezTo>
                  <a:cubicBezTo>
                    <a:pt x="864400" y="56974"/>
                    <a:pt x="876895" y="87137"/>
                    <a:pt x="876895" y="118589"/>
                  </a:cubicBezTo>
                  <a:lnTo>
                    <a:pt x="876895" y="421957"/>
                  </a:lnTo>
                  <a:cubicBezTo>
                    <a:pt x="876895" y="453409"/>
                    <a:pt x="864400" y="483573"/>
                    <a:pt x="842161" y="505812"/>
                  </a:cubicBezTo>
                  <a:cubicBezTo>
                    <a:pt x="819921" y="528052"/>
                    <a:pt x="789757" y="540546"/>
                    <a:pt x="758305" y="540546"/>
                  </a:cubicBezTo>
                  <a:lnTo>
                    <a:pt x="118589" y="540546"/>
                  </a:lnTo>
                  <a:cubicBezTo>
                    <a:pt x="87137" y="540546"/>
                    <a:pt x="56974" y="528052"/>
                    <a:pt x="34734" y="505812"/>
                  </a:cubicBezTo>
                  <a:cubicBezTo>
                    <a:pt x="12494" y="483573"/>
                    <a:pt x="0" y="453409"/>
                    <a:pt x="0" y="421957"/>
                  </a:cubicBezTo>
                  <a:lnTo>
                    <a:pt x="0" y="118589"/>
                  </a:lnTo>
                  <a:cubicBezTo>
                    <a:pt x="0" y="87137"/>
                    <a:pt x="12494" y="56974"/>
                    <a:pt x="34734" y="34734"/>
                  </a:cubicBezTo>
                  <a:cubicBezTo>
                    <a:pt x="56974" y="12494"/>
                    <a:pt x="87137" y="0"/>
                    <a:pt x="118589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76894" cy="58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50179" y="7086170"/>
            <a:ext cx="3329459" cy="2052387"/>
            <a:chOff x="0" y="0"/>
            <a:chExt cx="876894" cy="5405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6895" cy="540546"/>
            </a:xfrm>
            <a:custGeom>
              <a:avLst/>
              <a:gdLst/>
              <a:ahLst/>
              <a:cxnLst/>
              <a:rect r="r" b="b" t="t" l="l"/>
              <a:pathLst>
                <a:path h="540546" w="876895">
                  <a:moveTo>
                    <a:pt x="118589" y="0"/>
                  </a:moveTo>
                  <a:lnTo>
                    <a:pt x="758305" y="0"/>
                  </a:lnTo>
                  <a:cubicBezTo>
                    <a:pt x="789757" y="0"/>
                    <a:pt x="819921" y="12494"/>
                    <a:pt x="842161" y="34734"/>
                  </a:cubicBezTo>
                  <a:cubicBezTo>
                    <a:pt x="864400" y="56974"/>
                    <a:pt x="876895" y="87137"/>
                    <a:pt x="876895" y="118589"/>
                  </a:cubicBezTo>
                  <a:lnTo>
                    <a:pt x="876895" y="421957"/>
                  </a:lnTo>
                  <a:cubicBezTo>
                    <a:pt x="876895" y="453409"/>
                    <a:pt x="864400" y="483573"/>
                    <a:pt x="842161" y="505812"/>
                  </a:cubicBezTo>
                  <a:cubicBezTo>
                    <a:pt x="819921" y="528052"/>
                    <a:pt x="789757" y="540546"/>
                    <a:pt x="758305" y="540546"/>
                  </a:cubicBezTo>
                  <a:lnTo>
                    <a:pt x="118589" y="540546"/>
                  </a:lnTo>
                  <a:cubicBezTo>
                    <a:pt x="87137" y="540546"/>
                    <a:pt x="56974" y="528052"/>
                    <a:pt x="34734" y="505812"/>
                  </a:cubicBezTo>
                  <a:cubicBezTo>
                    <a:pt x="12494" y="483573"/>
                    <a:pt x="0" y="453409"/>
                    <a:pt x="0" y="421957"/>
                  </a:cubicBezTo>
                  <a:lnTo>
                    <a:pt x="0" y="118589"/>
                  </a:lnTo>
                  <a:cubicBezTo>
                    <a:pt x="0" y="87137"/>
                    <a:pt x="12494" y="56974"/>
                    <a:pt x="34734" y="34734"/>
                  </a:cubicBezTo>
                  <a:cubicBezTo>
                    <a:pt x="56974" y="12494"/>
                    <a:pt x="87137" y="0"/>
                    <a:pt x="118589" y="0"/>
                  </a:cubicBezTo>
                  <a:close/>
                </a:path>
              </a:pathLst>
            </a:custGeom>
            <a:solidFill>
              <a:srgbClr val="4C8F3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76894" cy="58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98323" y="4787549"/>
            <a:ext cx="3329459" cy="2052387"/>
            <a:chOff x="0" y="0"/>
            <a:chExt cx="876894" cy="5405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6895" cy="540546"/>
            </a:xfrm>
            <a:custGeom>
              <a:avLst/>
              <a:gdLst/>
              <a:ahLst/>
              <a:cxnLst/>
              <a:rect r="r" b="b" t="t" l="l"/>
              <a:pathLst>
                <a:path h="540546" w="876895">
                  <a:moveTo>
                    <a:pt x="118589" y="0"/>
                  </a:moveTo>
                  <a:lnTo>
                    <a:pt x="758305" y="0"/>
                  </a:lnTo>
                  <a:cubicBezTo>
                    <a:pt x="789757" y="0"/>
                    <a:pt x="819921" y="12494"/>
                    <a:pt x="842161" y="34734"/>
                  </a:cubicBezTo>
                  <a:cubicBezTo>
                    <a:pt x="864400" y="56974"/>
                    <a:pt x="876895" y="87137"/>
                    <a:pt x="876895" y="118589"/>
                  </a:cubicBezTo>
                  <a:lnTo>
                    <a:pt x="876895" y="421957"/>
                  </a:lnTo>
                  <a:cubicBezTo>
                    <a:pt x="876895" y="453409"/>
                    <a:pt x="864400" y="483573"/>
                    <a:pt x="842161" y="505812"/>
                  </a:cubicBezTo>
                  <a:cubicBezTo>
                    <a:pt x="819921" y="528052"/>
                    <a:pt x="789757" y="540546"/>
                    <a:pt x="758305" y="540546"/>
                  </a:cubicBezTo>
                  <a:lnTo>
                    <a:pt x="118589" y="540546"/>
                  </a:lnTo>
                  <a:cubicBezTo>
                    <a:pt x="87137" y="540546"/>
                    <a:pt x="56974" y="528052"/>
                    <a:pt x="34734" y="505812"/>
                  </a:cubicBezTo>
                  <a:cubicBezTo>
                    <a:pt x="12494" y="483573"/>
                    <a:pt x="0" y="453409"/>
                    <a:pt x="0" y="421957"/>
                  </a:cubicBezTo>
                  <a:lnTo>
                    <a:pt x="0" y="118589"/>
                  </a:lnTo>
                  <a:cubicBezTo>
                    <a:pt x="0" y="87137"/>
                    <a:pt x="12494" y="56974"/>
                    <a:pt x="34734" y="34734"/>
                  </a:cubicBezTo>
                  <a:cubicBezTo>
                    <a:pt x="56974" y="12494"/>
                    <a:pt x="87137" y="0"/>
                    <a:pt x="118589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76894" cy="58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98323" y="7086170"/>
            <a:ext cx="3329459" cy="2052387"/>
            <a:chOff x="0" y="0"/>
            <a:chExt cx="876894" cy="5405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6895" cy="540546"/>
            </a:xfrm>
            <a:custGeom>
              <a:avLst/>
              <a:gdLst/>
              <a:ahLst/>
              <a:cxnLst/>
              <a:rect r="r" b="b" t="t" l="l"/>
              <a:pathLst>
                <a:path h="540546" w="876895">
                  <a:moveTo>
                    <a:pt x="118589" y="0"/>
                  </a:moveTo>
                  <a:lnTo>
                    <a:pt x="758305" y="0"/>
                  </a:lnTo>
                  <a:cubicBezTo>
                    <a:pt x="789757" y="0"/>
                    <a:pt x="819921" y="12494"/>
                    <a:pt x="842161" y="34734"/>
                  </a:cubicBezTo>
                  <a:cubicBezTo>
                    <a:pt x="864400" y="56974"/>
                    <a:pt x="876895" y="87137"/>
                    <a:pt x="876895" y="118589"/>
                  </a:cubicBezTo>
                  <a:lnTo>
                    <a:pt x="876895" y="421957"/>
                  </a:lnTo>
                  <a:cubicBezTo>
                    <a:pt x="876895" y="453409"/>
                    <a:pt x="864400" y="483573"/>
                    <a:pt x="842161" y="505812"/>
                  </a:cubicBezTo>
                  <a:cubicBezTo>
                    <a:pt x="819921" y="528052"/>
                    <a:pt x="789757" y="540546"/>
                    <a:pt x="758305" y="540546"/>
                  </a:cubicBezTo>
                  <a:lnTo>
                    <a:pt x="118589" y="540546"/>
                  </a:lnTo>
                  <a:cubicBezTo>
                    <a:pt x="87137" y="540546"/>
                    <a:pt x="56974" y="528052"/>
                    <a:pt x="34734" y="505812"/>
                  </a:cubicBezTo>
                  <a:cubicBezTo>
                    <a:pt x="12494" y="483573"/>
                    <a:pt x="0" y="453409"/>
                    <a:pt x="0" y="421957"/>
                  </a:cubicBezTo>
                  <a:lnTo>
                    <a:pt x="0" y="118589"/>
                  </a:lnTo>
                  <a:cubicBezTo>
                    <a:pt x="0" y="87137"/>
                    <a:pt x="12494" y="56974"/>
                    <a:pt x="34734" y="34734"/>
                  </a:cubicBezTo>
                  <a:cubicBezTo>
                    <a:pt x="56974" y="12494"/>
                    <a:pt x="87137" y="0"/>
                    <a:pt x="118589" y="0"/>
                  </a:cubicBezTo>
                  <a:close/>
                </a:path>
              </a:pathLst>
            </a:custGeom>
            <a:solidFill>
              <a:srgbClr val="CAAC3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76894" cy="58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950668" y="652311"/>
            <a:ext cx="7077114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ReFeed </a:t>
            </a:r>
            <a:r>
              <a:rPr lang="en-US" sz="6499" b="true">
                <a:solidFill>
                  <a:srgbClr val="FF3131"/>
                </a:solidFill>
                <a:latin typeface="Roboto Bold"/>
                <a:ea typeface="Roboto Bold"/>
                <a:cs typeface="Roboto Bold"/>
                <a:sym typeface="Roboto Bold"/>
              </a:rPr>
              <a:t>S</a:t>
            </a:r>
            <a:r>
              <a:rPr lang="en-US" sz="6499" b="true">
                <a:solidFill>
                  <a:srgbClr val="FF914D"/>
                </a:solidFill>
                <a:latin typeface="Roboto Bold"/>
                <a:ea typeface="Roboto Bold"/>
                <a:cs typeface="Roboto Bold"/>
                <a:sym typeface="Roboto Bold"/>
              </a:rPr>
              <a:t>W</a:t>
            </a:r>
            <a:r>
              <a:rPr lang="en-US" sz="6499" b="true">
                <a:solidFill>
                  <a:srgbClr val="0F9153"/>
                </a:solidFill>
                <a:latin typeface="Roboto Bold"/>
                <a:ea typeface="Roboto Bold"/>
                <a:cs typeface="Roboto Bold"/>
                <a:sym typeface="Roboto Bold"/>
              </a:rPr>
              <a:t>O</a:t>
            </a:r>
            <a:r>
              <a:rPr lang="en-US" sz="6499" b="true">
                <a:solidFill>
                  <a:srgbClr val="EBCE56"/>
                </a:solidFill>
                <a:latin typeface="Roboto Bold"/>
                <a:ea typeface="Roboto Bold"/>
                <a:cs typeface="Roboto Bold"/>
                <a:sym typeface="Roboto Bold"/>
              </a:rPr>
              <a:t>T</a:t>
            </a: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24216" y="4994275"/>
            <a:ext cx="2981385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huge area of ​​fertile land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Specialists with great experience in agriculture . 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Hundreds of investors 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Huge number experts Staff 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Enormous inventory 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44024" y="5067300"/>
            <a:ext cx="9167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8323" y="4838700"/>
            <a:ext cx="3327443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presence of huge fertile lands without agriculture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Poor feed systems &amp; technology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Depending on importaning only with sole sourcing and neglecting local manufacturing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Supply chain delays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83544" y="5067300"/>
            <a:ext cx="9167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50179" y="7137321"/>
            <a:ext cx="3329459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Achieving self-sufficiency in corn and soybeans for making feed, with possibility of exporting .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Exploiting unused lands for agriculture &amp; increase new jobs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billions of dollars by launching R&amp;D  facility 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44024" y="7177870"/>
            <a:ext cx="9167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98323" y="7225495"/>
            <a:ext cx="3137033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Climate change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Water shortage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Lake of Dollars for importing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disasters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of governmental policies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83544" y="7177870"/>
            <a:ext cx="9167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DAGRdp9vkDE</dc:identifier>
  <dcterms:modified xsi:type="dcterms:W3CDTF">2011-08-01T06:04:30Z</dcterms:modified>
  <cp:revision>1</cp:revision>
  <dc:title>Copy of ReFeed Project</dc:title>
</cp:coreProperties>
</file>